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lear Sans" charset="1" panose="020B0503030202020304"/>
      <p:regular r:id="rId11"/>
    </p:embeddedFont>
    <p:embeddedFont>
      <p:font typeface="Clear Sans Bold" charset="1" panose="020B0803030202020304"/>
      <p:regular r:id="rId12"/>
    </p:embeddedFont>
    <p:embeddedFont>
      <p:font typeface="Clear Sans Italics" charset="1" panose="020B0503030202090304"/>
      <p:regular r:id="rId13"/>
    </p:embeddedFont>
    <p:embeddedFont>
      <p:font typeface="Clear Sans Bold Italics" charset="1" panose="020B0803030202090304"/>
      <p:regular r:id="rId14"/>
    </p:embeddedFont>
    <p:embeddedFont>
      <p:font typeface="Clear Sans Thin" charset="1" panose="020B0203030202020304"/>
      <p:regular r:id="rId15"/>
    </p:embeddedFont>
    <p:embeddedFont>
      <p:font typeface="Clear Sans Light" charset="1" panose="020B0303030202020304"/>
      <p:regular r:id="rId16"/>
    </p:embeddedFont>
    <p:embeddedFont>
      <p:font typeface="Clear Sans Medium" charset="1" panose="020B0603030202020304"/>
      <p:regular r:id="rId17"/>
    </p:embeddedFont>
    <p:embeddedFont>
      <p:font typeface="Clear Sans Medium Italics" charset="1" panose="020B06030302020903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676" t="0" r="4513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565277" y="683844"/>
            <a:ext cx="3909677" cy="689712"/>
            <a:chOff x="0" y="0"/>
            <a:chExt cx="5212903" cy="9196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435133" y="128577"/>
              <a:ext cx="3777770" cy="419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6"/>
                </a:lnSpc>
              </a:pPr>
              <a:r>
                <a:rPr lang="en-US" sz="1876">
                  <a:solidFill>
                    <a:srgbClr val="000000"/>
                  </a:solidFill>
                  <a:latin typeface="Hammersmith One Bold"/>
                </a:rPr>
                <a:t>Applis en développement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5400000">
              <a:off x="8515" y="-8515"/>
              <a:ext cx="919616" cy="936646"/>
            </a:xfrm>
            <a:custGeom>
              <a:avLst/>
              <a:gdLst/>
              <a:ahLst/>
              <a:cxnLst/>
              <a:rect r="r" b="b" t="t" l="l"/>
              <a:pathLst>
                <a:path h="936646" w="919616">
                  <a:moveTo>
                    <a:pt x="0" y="0"/>
                  </a:moveTo>
                  <a:lnTo>
                    <a:pt x="919616" y="0"/>
                  </a:lnTo>
                  <a:lnTo>
                    <a:pt x="919616" y="936646"/>
                  </a:lnTo>
                  <a:lnTo>
                    <a:pt x="0" y="936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565277" y="8881666"/>
            <a:ext cx="53414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lear Sans"/>
              </a:rPr>
              <a:t>Présenté par : </a:t>
            </a:r>
            <a:r>
              <a:rPr lang="en-US" sz="2200">
                <a:solidFill>
                  <a:srgbClr val="000000"/>
                </a:solidFill>
                <a:latin typeface="Clear Sans Bold"/>
              </a:rPr>
              <a:t>Tchèssi PRE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565277" y="2417492"/>
            <a:ext cx="6389418" cy="5452017"/>
            <a:chOff x="0" y="0"/>
            <a:chExt cx="8519224" cy="72693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6200"/>
              <a:ext cx="8519224" cy="5249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69"/>
                </a:lnSpc>
                <a:spcBef>
                  <a:spcPct val="0"/>
                </a:spcBef>
              </a:pPr>
              <a:r>
                <a:rPr lang="en-US" sz="7101" spc="-71">
                  <a:solidFill>
                    <a:srgbClr val="000000"/>
                  </a:solidFill>
                  <a:latin typeface="Hammersmith One Bold"/>
                </a:rPr>
                <a:t>Organisation de la Méthodologie Waterfall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5452895"/>
              <a:ext cx="7609644" cy="562379"/>
            </a:xfrm>
            <a:custGeom>
              <a:avLst/>
              <a:gdLst/>
              <a:ahLst/>
              <a:cxnLst/>
              <a:rect r="r" b="b" t="t" l="l"/>
              <a:pathLst>
                <a:path h="562379" w="7609644">
                  <a:moveTo>
                    <a:pt x="0" y="0"/>
                  </a:moveTo>
                  <a:lnTo>
                    <a:pt x="7609644" y="0"/>
                  </a:lnTo>
                  <a:lnTo>
                    <a:pt x="7609644" y="562380"/>
                  </a:lnTo>
                  <a:lnTo>
                    <a:pt x="0" y="562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71" t="-308623" r="-7088" b="-104273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6573395"/>
              <a:ext cx="8519224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lear Sans"/>
                </a:rPr>
                <a:t>Pour que nos objectifs se réalisent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37027" cy="102870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363237" y="3149882"/>
            <a:ext cx="6422865" cy="393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2"/>
              </a:lnSpc>
            </a:pPr>
            <a:r>
              <a:rPr lang="en-US" sz="4794" spc="-95">
                <a:solidFill>
                  <a:srgbClr val="FFFFFF"/>
                </a:solidFill>
                <a:latin typeface="Hammersmith One"/>
              </a:rPr>
              <a:t>Comprendre les Principes Fondamentaux de la Méthodologie en Cascade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38785" y="2126356"/>
            <a:ext cx="8617105" cy="744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"/>
              </a:rPr>
              <a:t>La méthodologie en cascade est une </a:t>
            </a:r>
            <a:r>
              <a:rPr lang="en-US" sz="3500">
                <a:solidFill>
                  <a:srgbClr val="000000"/>
                </a:solidFill>
                <a:latin typeface="Arimo Bold"/>
              </a:rPr>
              <a:t>approche de gestion de projet</a:t>
            </a:r>
            <a:r>
              <a:rPr lang="en-US" sz="3500">
                <a:solidFill>
                  <a:srgbClr val="000000"/>
                </a:solidFill>
                <a:latin typeface="Arimo"/>
              </a:rPr>
              <a:t> bien établie </a:t>
            </a:r>
            <a:r>
              <a:rPr lang="en-US" sz="3500">
                <a:solidFill>
                  <a:srgbClr val="000000"/>
                </a:solidFill>
                <a:latin typeface="Arimo Bold"/>
              </a:rPr>
              <a:t>qui se caractérise par sa séquentialité et sa structure</a:t>
            </a:r>
            <a:r>
              <a:rPr lang="en-US" sz="3500">
                <a:solidFill>
                  <a:srgbClr val="000000"/>
                </a:solidFill>
                <a:latin typeface="Arimo"/>
              </a:rPr>
              <a:t>. 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"/>
              </a:rPr>
              <a:t> 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"/>
              </a:rPr>
              <a:t>Voici</a:t>
            </a:r>
            <a:r>
              <a:rPr lang="en-US" sz="3500">
                <a:solidFill>
                  <a:srgbClr val="000000"/>
                </a:solidFill>
                <a:latin typeface="Arimo Bold"/>
              </a:rPr>
              <a:t> les principaux aspects à retenir :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</a:p>
          <a:p>
            <a:pPr marL="755651" indent="-377825" lvl="1">
              <a:lnSpc>
                <a:spcPts val="45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Bold"/>
              </a:rPr>
              <a:t>Séquentialité des Phases </a:t>
            </a:r>
          </a:p>
          <a:p>
            <a:pPr marL="755651" indent="-377825" lvl="1">
              <a:lnSpc>
                <a:spcPts val="45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Bold"/>
              </a:rPr>
              <a:t>Planification Avant l'Exécution </a:t>
            </a:r>
          </a:p>
          <a:p>
            <a:pPr marL="755651" indent="-377825" lvl="1">
              <a:lnSpc>
                <a:spcPts val="45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Bold"/>
              </a:rPr>
              <a:t>Documentation Approfondie</a:t>
            </a:r>
          </a:p>
          <a:p>
            <a:pPr marL="755651" indent="-377825" lvl="1">
              <a:lnSpc>
                <a:spcPts val="45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Bold"/>
              </a:rPr>
              <a:t>Contrôle des Changements</a:t>
            </a:r>
            <a:r>
              <a:rPr lang="en-US" sz="3500">
                <a:solidFill>
                  <a:srgbClr val="000000"/>
                </a:solidFill>
                <a:latin typeface="Arimo"/>
              </a:rPr>
              <a:t> </a:t>
            </a:r>
          </a:p>
          <a:p>
            <a:pPr marL="755651" indent="-377825" lvl="1">
              <a:lnSpc>
                <a:spcPts val="45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Bold"/>
              </a:rPr>
              <a:t>Validation et Vérification 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37027" cy="102870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14361" y="3587396"/>
            <a:ext cx="7008304" cy="304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6194" spc="-123">
                <a:solidFill>
                  <a:srgbClr val="FFFFFF"/>
                </a:solidFill>
                <a:latin typeface="Hammersmith One"/>
              </a:rPr>
              <a:t>Mise en évidence de la séquentialité des phases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34915" y="562610"/>
            <a:ext cx="8617105" cy="944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Arimo"/>
              </a:rPr>
              <a:t>La séquentialité des phases dans la méthodologie en cascade est représentée par un flux linéaire, où chaque phase dépend de la précédente. </a:t>
            </a:r>
          </a:p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Arimo"/>
              </a:rPr>
              <a:t>Voici comment cela se déroule :</a:t>
            </a:r>
          </a:p>
          <a:p>
            <a:pPr marL="690882" indent="-345441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 Semi-Bold"/>
              </a:rPr>
              <a:t>Phase de Conception :</a:t>
            </a:r>
            <a:r>
              <a:rPr lang="en-US" sz="3200">
                <a:solidFill>
                  <a:srgbClr val="000000"/>
                </a:solidFill>
                <a:latin typeface="Arimo"/>
              </a:rPr>
              <a:t> Définir les exigences et élaborer un plan détaillé. </a:t>
            </a:r>
          </a:p>
          <a:p>
            <a:pPr marL="690882" indent="-345441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 Semi-Bold"/>
              </a:rPr>
              <a:t>Phase de Planification :</a:t>
            </a:r>
            <a:r>
              <a:rPr lang="en-US" sz="3200">
                <a:solidFill>
                  <a:srgbClr val="000000"/>
                </a:solidFill>
                <a:latin typeface="Arimo"/>
              </a:rPr>
              <a:t> Etablit un calendrier, des ressources et des coûts pour la phase de développement.</a:t>
            </a:r>
          </a:p>
          <a:p>
            <a:pPr marL="690882" indent="-345441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 Semi-Bold"/>
              </a:rPr>
              <a:t>Phase de Développement :</a:t>
            </a:r>
            <a:r>
              <a:rPr lang="en-US" sz="3200">
                <a:solidFill>
                  <a:srgbClr val="000000"/>
                </a:solidFill>
                <a:latin typeface="Arimo"/>
              </a:rPr>
              <a:t> L'équipe passe à la phase de développement proprement dite.</a:t>
            </a:r>
          </a:p>
          <a:p>
            <a:pPr marL="690882" indent="-345441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 Semi-Bold"/>
              </a:rPr>
              <a:t>Phase de Tests :</a:t>
            </a:r>
            <a:r>
              <a:rPr lang="en-US" sz="3200">
                <a:solidFill>
                  <a:srgbClr val="000000"/>
                </a:solidFill>
                <a:latin typeface="Arimo"/>
              </a:rPr>
              <a:t> Définies lors de la phase de conception.</a:t>
            </a:r>
          </a:p>
          <a:p>
            <a:pPr marL="690882" indent="-345441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 Semi-Bold"/>
              </a:rPr>
              <a:t>Phase de Mise en Production :</a:t>
            </a:r>
            <a:r>
              <a:rPr lang="en-US" sz="3200">
                <a:solidFill>
                  <a:srgbClr val="000000"/>
                </a:solidFill>
                <a:latin typeface="Arimo"/>
              </a:rPr>
              <a:t> Mis en production.</a:t>
            </a:r>
          </a:p>
          <a:p>
            <a:pPr algn="ctr">
              <a:lnSpc>
                <a:spcPts val="4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825" y="0"/>
            <a:ext cx="16124519" cy="10287000"/>
            <a:chOff x="0" y="0"/>
            <a:chExt cx="2149935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152" r="0" b="2152"/>
            <a:stretch>
              <a:fillRect/>
            </a:stretch>
          </p:blipFill>
          <p:spPr>
            <a:xfrm flipH="false" flipV="false">
              <a:off x="0" y="0"/>
              <a:ext cx="21499359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false" rot="0">
            <a:off x="3539843" y="-27892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12470376" y="0"/>
                </a:moveTo>
                <a:lnTo>
                  <a:pt x="0" y="0"/>
                </a:lnTo>
                <a:lnTo>
                  <a:pt x="0" y="10314892"/>
                </a:lnTo>
                <a:lnTo>
                  <a:pt x="12470376" y="10314892"/>
                </a:lnTo>
                <a:lnTo>
                  <a:pt x="1247037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80618" y="2963225"/>
            <a:ext cx="8934464" cy="4716730"/>
            <a:chOff x="0" y="0"/>
            <a:chExt cx="11912618" cy="62889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586875"/>
              <a:ext cx="1191261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Hammersmith One"/>
                </a:rPr>
                <a:t>Le secteur dans lequel nous nous spécialisons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8632"/>
              <a:ext cx="11912618" cy="5357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59"/>
                </a:lnSpc>
                <a:spcBef>
                  <a:spcPct val="0"/>
                </a:spcBef>
              </a:pPr>
              <a:r>
                <a:rPr lang="en-US" sz="8199" spc="-163">
                  <a:solidFill>
                    <a:srgbClr val="FFFFFF"/>
                  </a:solidFill>
                  <a:latin typeface="Hammersmith One"/>
                </a:rPr>
                <a:t>LES PHASES DE LE METHODOLOGIE EN CASCADE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37027" cy="102870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6498272"/>
            <a:ext cx="6486916" cy="276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"/>
              </a:rPr>
              <a:t>Phase de Conception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51280" y="1779766"/>
            <a:ext cx="8622273" cy="572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Objectif :</a:t>
            </a:r>
            <a:r>
              <a:rPr lang="en-US" sz="3500">
                <a:solidFill>
                  <a:srgbClr val="000000"/>
                </a:solidFill>
                <a:latin typeface="Arimo"/>
              </a:rPr>
              <a:t> Définir les exigences détaillées du système ERP et élaborer une conception initiale.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Livrables Attendus :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Document de spécifications fonctionnelles détaillées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Plan de projet initial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Schémas conceptuels du système ERP</a:t>
            </a:r>
          </a:p>
          <a:p>
            <a:pPr>
              <a:lnSpc>
                <a:spcPts val="45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37027" cy="102870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6498272"/>
            <a:ext cx="6486916" cy="276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"/>
              </a:rPr>
              <a:t>Phase de Planification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51280" y="2251075"/>
            <a:ext cx="8622273" cy="572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Objectif :</a:t>
            </a:r>
            <a:r>
              <a:rPr lang="en-US" sz="3500">
                <a:solidFill>
                  <a:srgbClr val="000000"/>
                </a:solidFill>
                <a:latin typeface="Arimo"/>
              </a:rPr>
              <a:t> Élaborer un plan détaillé pour le projet ERP, y compris les ressources, les échéanciers et les coûts.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Livrables Attendus :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Plan de projet finalisé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Budget détaillé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Allocation des ressources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Calendrier de mise en œuvre</a:t>
            </a:r>
          </a:p>
          <a:p>
            <a:pPr>
              <a:lnSpc>
                <a:spcPts val="45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37027" cy="102870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14350" y="6555899"/>
            <a:ext cx="7608327" cy="276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"/>
              </a:rPr>
              <a:t>Phase de Développement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51280" y="2251075"/>
            <a:ext cx="8622273" cy="572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Objectif :</a:t>
            </a:r>
            <a:r>
              <a:rPr lang="en-US" sz="3500">
                <a:solidFill>
                  <a:srgbClr val="000000"/>
                </a:solidFill>
                <a:latin typeface="Arimo"/>
              </a:rPr>
              <a:t> Créer et développer les composants du système ERP conformément aux spécifications et à la conception établies.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Livrables Attendus :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Code source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Documentation de conception détaillée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Rapports d'état d'avancement</a:t>
            </a:r>
          </a:p>
          <a:p>
            <a:pPr marL="755651" indent="-377825" lvl="1">
              <a:lnSpc>
                <a:spcPts val="4550"/>
              </a:lnSpc>
              <a:spcBef>
                <a:spcPct val="0"/>
              </a:spcBef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37027" cy="102870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14350" y="7946549"/>
            <a:ext cx="7608327" cy="136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"/>
              </a:rPr>
              <a:t>Phase de Tests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51280" y="2251075"/>
            <a:ext cx="8622273" cy="515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Objectif :</a:t>
            </a:r>
            <a:r>
              <a:rPr lang="en-US" sz="3500">
                <a:solidFill>
                  <a:srgbClr val="000000"/>
                </a:solidFill>
                <a:latin typeface="Arimo"/>
              </a:rPr>
              <a:t> Vérifier que le système ERP fonctionne conformément aux spécifications et aux exigences établies.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Livrables Attendus :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Rapports de tests détaillés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Liste des anomalies identifiées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Approbation des tests</a:t>
            </a:r>
          </a:p>
          <a:p>
            <a:pPr>
              <a:lnSpc>
                <a:spcPts val="45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37027" cy="102870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14350" y="6555899"/>
            <a:ext cx="7608327" cy="276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"/>
              </a:rPr>
              <a:t>Phase de Mise en Production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51280" y="2251075"/>
            <a:ext cx="8622273" cy="515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Objectif :</a:t>
            </a:r>
            <a:r>
              <a:rPr lang="en-US" sz="3500">
                <a:solidFill>
                  <a:srgbClr val="000000"/>
                </a:solidFill>
                <a:latin typeface="Arimo"/>
              </a:rPr>
              <a:t> Déployer le système ERP dans l'environnement de production et assurer sa transition en douceur.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 Semi-Bold"/>
              </a:rPr>
              <a:t>Livrables Attendus :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Système ERP opérationnel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Plan de formation pour les utilisateurs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mo"/>
              </a:rPr>
              <a:t>Support technique en place</a:t>
            </a:r>
          </a:p>
          <a:p>
            <a:pPr>
              <a:lnSpc>
                <a:spcPts val="45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14" t="0" r="1814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26894" y="-13946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848363"/>
            <a:ext cx="11344458" cy="2590274"/>
            <a:chOff x="0" y="0"/>
            <a:chExt cx="15125944" cy="34536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60390"/>
              <a:ext cx="15125944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Mettant en avant l'importance de la collaboration interfonctionnelle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000"/>
              <a:ext cx="15125944" cy="14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 Semi-Bold"/>
                </a:rPr>
                <a:t>Rôle de l'Équipe Technique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78109"/>
            <a:ext cx="8367994" cy="8730782"/>
            <a:chOff x="0" y="0"/>
            <a:chExt cx="2830655" cy="295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0655" cy="2953376"/>
            </a:xfrm>
            <a:custGeom>
              <a:avLst/>
              <a:gdLst/>
              <a:ahLst/>
              <a:cxnLst/>
              <a:rect r="r" b="b" t="t" l="l"/>
              <a:pathLst>
                <a:path h="2953376" w="2830655">
                  <a:moveTo>
                    <a:pt x="0" y="0"/>
                  </a:moveTo>
                  <a:lnTo>
                    <a:pt x="2830655" y="0"/>
                  </a:lnTo>
                  <a:lnTo>
                    <a:pt x="2830655" y="2953376"/>
                  </a:lnTo>
                  <a:lnTo>
                    <a:pt x="0" y="2953376"/>
                  </a:lnTo>
                  <a:close/>
                </a:path>
              </a:pathLst>
            </a:custGeom>
            <a:solidFill>
              <a:srgbClr val="FFB923">
                <a:alpha val="19608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8423" y="1557219"/>
            <a:ext cx="6079148" cy="708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1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Arimo"/>
              </a:rPr>
              <a:t>Notre équipe technique est le moteur de notre projet ERP. À chaque phase, elle assure la </a:t>
            </a:r>
            <a:r>
              <a:rPr lang="en-US" sz="3365">
                <a:solidFill>
                  <a:srgbClr val="000000"/>
                </a:solidFill>
                <a:latin typeface="Arimo Bold"/>
              </a:rPr>
              <a:t>conception</a:t>
            </a:r>
            <a:r>
              <a:rPr lang="en-US" sz="3365">
                <a:solidFill>
                  <a:srgbClr val="000000"/>
                </a:solidFill>
                <a:latin typeface="Arimo"/>
              </a:rPr>
              <a:t>, le</a:t>
            </a:r>
            <a:r>
              <a:rPr lang="en-US" sz="3365">
                <a:solidFill>
                  <a:srgbClr val="000000"/>
                </a:solidFill>
                <a:latin typeface="Arimo Bold"/>
              </a:rPr>
              <a:t> développement</a:t>
            </a:r>
            <a:r>
              <a:rPr lang="en-US" sz="3365">
                <a:solidFill>
                  <a:srgbClr val="000000"/>
                </a:solidFill>
                <a:latin typeface="Arimo"/>
              </a:rPr>
              <a:t>, les tests et la </a:t>
            </a:r>
            <a:r>
              <a:rPr lang="en-US" sz="3365">
                <a:solidFill>
                  <a:srgbClr val="000000"/>
                </a:solidFill>
                <a:latin typeface="Arimo Bold"/>
              </a:rPr>
              <a:t>mise en production</a:t>
            </a:r>
            <a:r>
              <a:rPr lang="en-US" sz="3365">
                <a:solidFill>
                  <a:srgbClr val="000000"/>
                </a:solidFill>
                <a:latin typeface="Arimo"/>
              </a:rPr>
              <a:t> du système. L'importance cruciale de la collaboration interfonctionnelle ne peut être sous-estimée, car elle garantit l'alignement sur les exigences et la réussite du projet.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6006" y="778109"/>
            <a:ext cx="8367994" cy="8730782"/>
          </a:xfrm>
          <a:custGeom>
            <a:avLst/>
            <a:gdLst/>
            <a:ahLst/>
            <a:cxnLst/>
            <a:rect r="r" b="b" t="t" l="l"/>
            <a:pathLst>
              <a:path h="8730782" w="8367994">
                <a:moveTo>
                  <a:pt x="0" y="0"/>
                </a:moveTo>
                <a:lnTo>
                  <a:pt x="8367994" y="0"/>
                </a:lnTo>
                <a:lnTo>
                  <a:pt x="8367994" y="8730782"/>
                </a:lnTo>
                <a:lnTo>
                  <a:pt x="0" y="8730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26" t="0" r="-29961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3057695"/>
            <a:chOff x="0" y="0"/>
            <a:chExt cx="12192000" cy="40769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468" r="0" b="41372"/>
            <a:stretch>
              <a:fillRect/>
            </a:stretch>
          </p:blipFill>
          <p:spPr>
            <a:xfrm flipH="false" flipV="false">
              <a:off x="0" y="0"/>
              <a:ext cx="12192000" cy="4076927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9144000" cy="3057695"/>
          </a:xfrm>
          <a:prstGeom prst="rect">
            <a:avLst/>
          </a:prstGeom>
          <a:solidFill>
            <a:srgbClr val="FFB923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659461"/>
            <a:ext cx="6685111" cy="2051473"/>
            <a:chOff x="0" y="0"/>
            <a:chExt cx="8913481" cy="27352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03989"/>
              <a:ext cx="879668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Nos points de discussion clés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8913481" cy="1808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</a:rPr>
                <a:t>A</a:t>
              </a:r>
              <a:r>
                <a:rPr lang="en-US" sz="8499" spc="-169">
                  <a:solidFill>
                    <a:srgbClr val="FFFFFF"/>
                  </a:solidFill>
                  <a:latin typeface="Hammersmith One"/>
                </a:rPr>
                <a:t>genda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78209" y="3749159"/>
            <a:ext cx="52186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8209" y="6939259"/>
            <a:ext cx="52186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"/>
              </a:rPr>
              <a:t>Fondamentaux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78820" y="5428734"/>
            <a:ext cx="521869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"/>
              </a:rPr>
              <a:t>Rôle de l’équipe technique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78209" y="5428734"/>
            <a:ext cx="521869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 Bold"/>
              </a:rPr>
              <a:t>Vue d’ensemble du projet ERP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78820" y="3749159"/>
            <a:ext cx="6096851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 Bold"/>
              </a:rPr>
              <a:t>Phases de la Méthodologie en Cascade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78820" y="6939259"/>
            <a:ext cx="52186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Hammersmith One Bold"/>
              </a:rPr>
              <a:t>Défis et Controverses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2690632" y="3891568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9730607" y="3891568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2690632" y="5549846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9730607" y="5549846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2690632" y="7060371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9730607" y="7060371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825" y="0"/>
            <a:ext cx="16124519" cy="10287000"/>
            <a:chOff x="0" y="0"/>
            <a:chExt cx="2149935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152" r="0" b="2152"/>
            <a:stretch>
              <a:fillRect/>
            </a:stretch>
          </p:blipFill>
          <p:spPr>
            <a:xfrm flipH="false" flipV="false">
              <a:off x="0" y="0"/>
              <a:ext cx="21499359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false" rot="0">
            <a:off x="3539843" y="-27892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12470376" y="0"/>
                </a:moveTo>
                <a:lnTo>
                  <a:pt x="0" y="0"/>
                </a:lnTo>
                <a:lnTo>
                  <a:pt x="0" y="10314892"/>
                </a:lnTo>
                <a:lnTo>
                  <a:pt x="12470376" y="10314892"/>
                </a:lnTo>
                <a:lnTo>
                  <a:pt x="1247037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80618" y="3639500"/>
            <a:ext cx="8934464" cy="3364180"/>
            <a:chOff x="0" y="0"/>
            <a:chExt cx="11912618" cy="44855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783475"/>
              <a:ext cx="1191261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Hammersmith One"/>
                </a:rPr>
                <a:t>Assurer le succès de notre projet ERP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8632"/>
              <a:ext cx="11912618" cy="3553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59"/>
                </a:lnSpc>
                <a:spcBef>
                  <a:spcPct val="0"/>
                </a:spcBef>
              </a:pPr>
              <a:r>
                <a:rPr lang="en-US" sz="8199" spc="-163">
                  <a:solidFill>
                    <a:srgbClr val="FFFFFF"/>
                  </a:solidFill>
                  <a:latin typeface="Hammersmith One"/>
                </a:rPr>
                <a:t>DÉFIS ET CONTRVERSES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7673680" cy="5143500"/>
            <a:chOff x="0" y="0"/>
            <a:chExt cx="10231574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00" t="0" r="900" b="0"/>
            <a:stretch>
              <a:fillRect/>
            </a:stretch>
          </p:blipFill>
          <p:spPr>
            <a:xfrm flipH="false" flipV="false">
              <a:off x="0" y="0"/>
              <a:ext cx="10231574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7673680" cy="51435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690719" y="484369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8" y="0"/>
                </a:lnTo>
                <a:lnTo>
                  <a:pt x="1068868" y="1088662"/>
                </a:lnTo>
                <a:lnTo>
                  <a:pt x="0" y="108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8378809" y="549653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0822" y="1698388"/>
            <a:ext cx="6562293" cy="277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Défis et Contreverses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09594" y="312712"/>
            <a:ext cx="577583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lear Sans Medium"/>
              </a:rPr>
              <a:t>Défis Potentiels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07613" y="1155408"/>
            <a:ext cx="7779796" cy="360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mo Bold"/>
              </a:rPr>
              <a:t>Rigidity (Rigidité) :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La séquentialité stricte des phases peut être perçue comme rigide, rendant difficile l'ajustement en cours de route.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mo Bold"/>
              </a:rPr>
              <a:t>Changements Coûteux :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Les modifications en cours de projet peuvent être coûteuses et prendre du temps.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mo Bold"/>
              </a:rPr>
              <a:t>Livraison Tardive :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Les clients ne voient souvent de résultats concrets qu'à la fin du projet, ce qui peut entraîner des attentes non satisfaites.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8341353" y="4952507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09594" y="4697438"/>
            <a:ext cx="577583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lear Sans Medium"/>
              </a:rPr>
              <a:t>Atténuation des Défis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07613" y="5497456"/>
            <a:ext cx="8538660" cy="480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mo Semi-Bold"/>
              </a:rPr>
              <a:t>Flexibilité au Niveau des Phases :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</a:t>
            </a:r>
            <a:r>
              <a:rPr lang="en-US" sz="2300">
                <a:solidFill>
                  <a:srgbClr val="000000"/>
                </a:solidFill>
                <a:latin typeface="Arimo Bold"/>
              </a:rPr>
              <a:t>I</a:t>
            </a:r>
            <a:r>
              <a:rPr lang="en-US" sz="2300">
                <a:solidFill>
                  <a:srgbClr val="000000"/>
                </a:solidFill>
                <a:latin typeface="Arimo Bold"/>
              </a:rPr>
              <a:t>ntégrer de la flexibilité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en prévoyant des revues régulières pour ajuster le plan si nécessaire.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mo Semi-Bold"/>
              </a:rPr>
              <a:t>Gestion Rigoureuse des Changements :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</a:t>
            </a:r>
            <a:r>
              <a:rPr lang="en-US" sz="2300">
                <a:solidFill>
                  <a:srgbClr val="000000"/>
                </a:solidFill>
                <a:latin typeface="Arimo Bold"/>
              </a:rPr>
              <a:t>Evaluer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et </a:t>
            </a:r>
            <a:r>
              <a:rPr lang="en-US" sz="2300">
                <a:solidFill>
                  <a:srgbClr val="000000"/>
                </a:solidFill>
                <a:latin typeface="Arimo Bold"/>
              </a:rPr>
              <a:t>documenter les modifications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, minimisant ainsi les coûts et les retards.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mo Semi-Bold"/>
              </a:rPr>
              <a:t>Communication Transparente :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</a:t>
            </a:r>
            <a:r>
              <a:rPr lang="en-US" sz="2300">
                <a:solidFill>
                  <a:srgbClr val="000000"/>
                </a:solidFill>
                <a:latin typeface="Arimo Bold"/>
              </a:rPr>
              <a:t>Maintenir une communication transparente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avec les </a:t>
            </a:r>
            <a:r>
              <a:rPr lang="en-US" sz="2300">
                <a:solidFill>
                  <a:srgbClr val="000000"/>
                </a:solidFill>
                <a:latin typeface="Arimo Bold"/>
              </a:rPr>
              <a:t>parties prenantes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tout au long du projet, </a:t>
            </a:r>
            <a:r>
              <a:rPr lang="en-US" sz="2300">
                <a:solidFill>
                  <a:srgbClr val="000000"/>
                </a:solidFill>
                <a:latin typeface="Arimo Bold"/>
              </a:rPr>
              <a:t>en fournissant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des</a:t>
            </a:r>
            <a:r>
              <a:rPr lang="en-US" sz="2300">
                <a:solidFill>
                  <a:srgbClr val="000000"/>
                </a:solidFill>
                <a:latin typeface="Arimo Bold"/>
              </a:rPr>
              <a:t> rapports d'avancement réguliers</a:t>
            </a:r>
            <a:r>
              <a:rPr lang="en-US" sz="2300">
                <a:solidFill>
                  <a:srgbClr val="000000"/>
                </a:solidFill>
                <a:latin typeface="Arimo"/>
              </a:rPr>
              <a:t> pour atténuer les attentes non satisfaites.</a:t>
            </a:r>
          </a:p>
          <a:p>
            <a:pPr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5540" y="0"/>
            <a:ext cx="8742460" cy="10287000"/>
            <a:chOff x="0" y="0"/>
            <a:chExt cx="1165661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719" t="13149" r="24073" b="0"/>
            <a:stretch>
              <a:fillRect/>
            </a:stretch>
          </p:blipFill>
          <p:spPr>
            <a:xfrm flipH="false" flipV="false">
              <a:off x="0" y="0"/>
              <a:ext cx="1165661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940837" y="3938505"/>
            <a:ext cx="7203163" cy="1914690"/>
            <a:chOff x="0" y="0"/>
            <a:chExt cx="9604218" cy="25529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14746"/>
              <a:ext cx="960421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Hammersmith One"/>
                </a:rPr>
                <a:t>Des questions?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9604218" cy="1797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52"/>
                </a:lnSpc>
              </a:pPr>
              <a:r>
                <a:rPr lang="en-US" sz="8424" spc="-168">
                  <a:solidFill>
                    <a:srgbClr val="000000"/>
                  </a:solidFill>
                  <a:latin typeface="Hammersmith One"/>
                </a:rPr>
                <a:t>Merci 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04909" y="1344806"/>
            <a:ext cx="3909677" cy="689712"/>
            <a:chOff x="0" y="0"/>
            <a:chExt cx="5212903" cy="9196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435133" y="128577"/>
              <a:ext cx="3777770" cy="419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6"/>
                </a:lnSpc>
              </a:pPr>
              <a:r>
                <a:rPr lang="en-US" sz="1876">
                  <a:solidFill>
                    <a:srgbClr val="000000"/>
                  </a:solidFill>
                  <a:latin typeface="Hammersmith One Bold"/>
                </a:rPr>
                <a:t>Applis en développement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5400000">
              <a:off x="8515" y="-8515"/>
              <a:ext cx="919616" cy="936646"/>
            </a:xfrm>
            <a:custGeom>
              <a:avLst/>
              <a:gdLst/>
              <a:ahLst/>
              <a:cxnLst/>
              <a:rect r="r" b="b" t="t" l="l"/>
              <a:pathLst>
                <a:path h="936646" w="919616">
                  <a:moveTo>
                    <a:pt x="0" y="0"/>
                  </a:moveTo>
                  <a:lnTo>
                    <a:pt x="919616" y="0"/>
                  </a:lnTo>
                  <a:lnTo>
                    <a:pt x="919616" y="936646"/>
                  </a:lnTo>
                  <a:lnTo>
                    <a:pt x="0" y="936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-5240477" y="4742132"/>
            <a:ext cx="10861953" cy="802736"/>
          </a:xfrm>
          <a:custGeom>
            <a:avLst/>
            <a:gdLst/>
            <a:ahLst/>
            <a:cxnLst/>
            <a:rect r="r" b="b" t="t" l="l"/>
            <a:pathLst>
              <a:path h="802736" w="10861953">
                <a:moveTo>
                  <a:pt x="0" y="0"/>
                </a:moveTo>
                <a:lnTo>
                  <a:pt x="10861954" y="0"/>
                </a:lnTo>
                <a:lnTo>
                  <a:pt x="10861954" y="802736"/>
                </a:lnTo>
                <a:lnTo>
                  <a:pt x="0" y="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1" t="-308623" r="-7088" b="-104273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14" t="0" r="1814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17369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848363"/>
            <a:ext cx="11344458" cy="2590274"/>
            <a:chOff x="0" y="0"/>
            <a:chExt cx="15125944" cy="34536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60390"/>
              <a:ext cx="15125944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Explorons en détail la méthodologie Waterfall et son application spécifique à notre projet.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000"/>
              <a:ext cx="15125944" cy="14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INTRODUCTION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462" y="5143500"/>
            <a:ext cx="16344138" cy="4542350"/>
            <a:chOff x="0" y="0"/>
            <a:chExt cx="5528758" cy="1536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28758" cy="1536548"/>
            </a:xfrm>
            <a:custGeom>
              <a:avLst/>
              <a:gdLst/>
              <a:ahLst/>
              <a:cxnLst/>
              <a:rect r="r" b="b" t="t" l="l"/>
              <a:pathLst>
                <a:path h="1536548" w="5528758">
                  <a:moveTo>
                    <a:pt x="0" y="0"/>
                  </a:moveTo>
                  <a:lnTo>
                    <a:pt x="5528758" y="0"/>
                  </a:lnTo>
                  <a:lnTo>
                    <a:pt x="5528758" y="1536548"/>
                  </a:lnTo>
                  <a:lnTo>
                    <a:pt x="0" y="1536548"/>
                  </a:lnTo>
                  <a:close/>
                </a:path>
              </a:pathLst>
            </a:custGeom>
            <a:solidFill>
              <a:srgbClr val="FFB923">
                <a:alpha val="2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466824" y="933450"/>
            <a:ext cx="11354352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Plan de stratégie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75462" y="2859039"/>
            <a:ext cx="16283838" cy="683268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3561837" y="2945404"/>
            <a:ext cx="11111089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000" spc="90">
                <a:solidFill>
                  <a:srgbClr val="000000"/>
                </a:solidFill>
                <a:latin typeface="Clear Sans Medium"/>
              </a:rPr>
              <a:t>OBJECTIFS DE LA PRÉSENTATION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37580" y="3965560"/>
            <a:ext cx="3472244" cy="77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Clear Sans Bold"/>
              </a:rPr>
              <a:t>Contextualisation du Projet ERP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37580" y="5165520"/>
            <a:ext cx="3472244" cy="390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"/>
              </a:rPr>
              <a:t>Un </a:t>
            </a:r>
            <a:r>
              <a:rPr lang="en-US" sz="2400">
                <a:solidFill>
                  <a:srgbClr val="000000"/>
                </a:solidFill>
                <a:latin typeface="Clear Sans Bold"/>
              </a:rPr>
              <a:t>aperçu du projet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lear Sans Bold"/>
              </a:rPr>
              <a:t>ERP actuel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, en mettant en évidence ses</a:t>
            </a:r>
            <a:r>
              <a:rPr lang="en-US" sz="2400">
                <a:solidFill>
                  <a:srgbClr val="000000"/>
                </a:solidFill>
                <a:latin typeface="Clear Sans Bold"/>
              </a:rPr>
              <a:t> caractéristiques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 uniques </a:t>
            </a:r>
          </a:p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"/>
              </a:rPr>
              <a:t>Les </a:t>
            </a:r>
            <a:r>
              <a:rPr lang="en-US" sz="2400">
                <a:solidFill>
                  <a:srgbClr val="000000"/>
                </a:solidFill>
                <a:latin typeface="Clear Sans Bold"/>
              </a:rPr>
              <a:t>raisons 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pour lesquelles la méthodologie en cascade est appropriée.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803635"/>
            <a:ext cx="3578407" cy="77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Clear Sans Bold"/>
              </a:rPr>
              <a:t>Rôle de l'Équipe Technique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90360" y="5165520"/>
            <a:ext cx="3578407" cy="35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Bold"/>
              </a:rPr>
              <a:t>Discuter 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du </a:t>
            </a:r>
            <a:r>
              <a:rPr lang="en-US" sz="2400">
                <a:solidFill>
                  <a:srgbClr val="000000"/>
                </a:solidFill>
                <a:latin typeface="Clear Sans Bold"/>
              </a:rPr>
              <a:t>rôle crucial 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de notre équipe technique à chaque étape du projet </a:t>
            </a:r>
          </a:p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Bold"/>
              </a:rPr>
              <a:t>Expliquer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 comment notre expertise contribuera à la </a:t>
            </a:r>
            <a:r>
              <a:rPr lang="en-US" sz="2400">
                <a:solidFill>
                  <a:srgbClr val="000000"/>
                </a:solidFill>
                <a:latin typeface="Clear Sans Bold"/>
              </a:rPr>
              <a:t>réussite globale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62533" y="5556045"/>
            <a:ext cx="3702264" cy="311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Bold"/>
              </a:rPr>
              <a:t>Examiner les avantages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 de la méthodologie en cascade dans le contexte de notre projet, tout en </a:t>
            </a:r>
            <a:r>
              <a:rPr lang="en-US" sz="2400">
                <a:solidFill>
                  <a:srgbClr val="000000"/>
                </a:solidFill>
                <a:latin typeface="Clear Sans Bold"/>
              </a:rPr>
              <a:t>reconnaissant les défis potentiels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62533" y="3794110"/>
            <a:ext cx="3702264" cy="77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Clear Sans Bold"/>
              </a:rPr>
              <a:t>Avantages et Controverses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1247" y="3770298"/>
            <a:ext cx="3472244" cy="116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Clear Sans Bold"/>
              </a:rPr>
              <a:t>Compréhension de la Méthodologie en Cascade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5462" y="5165520"/>
            <a:ext cx="3472244" cy="42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Bold"/>
              </a:rPr>
              <a:t>Expliquer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 l</a:t>
            </a:r>
            <a:r>
              <a:rPr lang="en-US" sz="2400">
                <a:solidFill>
                  <a:srgbClr val="000000"/>
                </a:solidFill>
                <a:latin typeface="Clear Sans Bold"/>
              </a:rPr>
              <a:t>es principes fondamentaux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 de la méthodologie en cascade et</a:t>
            </a:r>
            <a:r>
              <a:rPr lang="en-US" sz="2400">
                <a:solidFill>
                  <a:srgbClr val="000000"/>
                </a:solidFill>
                <a:latin typeface="Clear Sans Bold"/>
              </a:rPr>
              <a:t> comment elle s'applique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 à notre projet ERP. </a:t>
            </a:r>
          </a:p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Bold"/>
              </a:rPr>
              <a:t>Comprendre les bases</a:t>
            </a:r>
            <a:r>
              <a:rPr lang="en-US" sz="2400">
                <a:solidFill>
                  <a:srgbClr val="000000"/>
                </a:solidFill>
                <a:latin typeface="Clear Sans"/>
              </a:rPr>
              <a:t> essentiel pour une exécution réussie.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825" y="0"/>
            <a:ext cx="16124519" cy="10287000"/>
            <a:chOff x="0" y="0"/>
            <a:chExt cx="2149935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152" r="0" b="2152"/>
            <a:stretch>
              <a:fillRect/>
            </a:stretch>
          </p:blipFill>
          <p:spPr>
            <a:xfrm flipH="false" flipV="false">
              <a:off x="0" y="0"/>
              <a:ext cx="21499359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false" rot="0">
            <a:off x="3539843" y="-27892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12470376" y="0"/>
                </a:moveTo>
                <a:lnTo>
                  <a:pt x="0" y="0"/>
                </a:lnTo>
                <a:lnTo>
                  <a:pt x="0" y="10314892"/>
                </a:lnTo>
                <a:lnTo>
                  <a:pt x="12470376" y="10314892"/>
                </a:lnTo>
                <a:lnTo>
                  <a:pt x="1247037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80618" y="3639500"/>
            <a:ext cx="8934464" cy="3364180"/>
            <a:chOff x="0" y="0"/>
            <a:chExt cx="11912618" cy="44855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783475"/>
              <a:ext cx="1191261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Hammersmith One"/>
                </a:rPr>
                <a:t>Le secteur dans lequel nous nous spécialisons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8632"/>
              <a:ext cx="11912618" cy="3553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59"/>
                </a:lnSpc>
                <a:spcBef>
                  <a:spcPct val="0"/>
                </a:spcBef>
              </a:pPr>
              <a:r>
                <a:rPr lang="en-US" sz="8199" spc="-163">
                  <a:solidFill>
                    <a:srgbClr val="FFFFFF"/>
                  </a:solidFill>
                  <a:latin typeface="Hammersmith One"/>
                </a:rPr>
                <a:t>VUE D’ENSEMBLE DU PROJET ERP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16604" y="9831612"/>
            <a:ext cx="12971396" cy="958632"/>
          </a:xfrm>
          <a:custGeom>
            <a:avLst/>
            <a:gdLst/>
            <a:ahLst/>
            <a:cxnLst/>
            <a:rect r="r" b="b" t="t" l="l"/>
            <a:pathLst>
              <a:path h="958632" w="12971396">
                <a:moveTo>
                  <a:pt x="0" y="0"/>
                </a:moveTo>
                <a:lnTo>
                  <a:pt x="12971396" y="0"/>
                </a:lnTo>
                <a:lnTo>
                  <a:pt x="12971396" y="958632"/>
                </a:lnTo>
                <a:lnTo>
                  <a:pt x="0" y="95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316604" cy="10287000"/>
            <a:chOff x="0" y="0"/>
            <a:chExt cx="7088806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1286" t="0" r="11286" b="0"/>
            <a:stretch>
              <a:fillRect/>
            </a:stretch>
          </p:blipFill>
          <p:spPr>
            <a:xfrm flipH="false" flipV="false">
              <a:off x="0" y="0"/>
              <a:ext cx="7088806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6384960" y="533040"/>
            <a:ext cx="10087149" cy="1762291"/>
            <a:chOff x="0" y="0"/>
            <a:chExt cx="13449532" cy="23497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18413"/>
              <a:ext cx="1344953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Présentation générale du projet 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13449532" cy="147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Hammersmith One"/>
                </a:rPr>
                <a:t>Comprendre le Projet ERP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53279" y="3020060"/>
            <a:ext cx="9750512" cy="418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lear Sans"/>
              </a:rPr>
              <a:t>Notre projet en cours est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un système ERP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(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Enterprise Resource Planning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) destiné à révolutionner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la gestion de nos ressources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et processus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au sein de l'entreprise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. C'est une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initiative stratégique de grande envergure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qui vise à intégrer toutes nos opérations et à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améliorer considérablement notre efficacité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16604" y="9831612"/>
            <a:ext cx="12971396" cy="958632"/>
          </a:xfrm>
          <a:custGeom>
            <a:avLst/>
            <a:gdLst/>
            <a:ahLst/>
            <a:cxnLst/>
            <a:rect r="r" b="b" t="t" l="l"/>
            <a:pathLst>
              <a:path h="958632" w="12971396">
                <a:moveTo>
                  <a:pt x="0" y="0"/>
                </a:moveTo>
                <a:lnTo>
                  <a:pt x="12971396" y="0"/>
                </a:lnTo>
                <a:lnTo>
                  <a:pt x="12971396" y="958632"/>
                </a:lnTo>
                <a:lnTo>
                  <a:pt x="0" y="95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316604" cy="10287000"/>
            <a:chOff x="0" y="0"/>
            <a:chExt cx="7088806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1286" t="0" r="11286" b="0"/>
            <a:stretch>
              <a:fillRect/>
            </a:stretch>
          </p:blipFill>
          <p:spPr>
            <a:xfrm flipH="false" flipV="false">
              <a:off x="0" y="0"/>
              <a:ext cx="7088806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6384960" y="303047"/>
            <a:ext cx="10087149" cy="1762291"/>
            <a:chOff x="0" y="0"/>
            <a:chExt cx="13449532" cy="23497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18413"/>
              <a:ext cx="1344953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 Semi-Bold"/>
                </a:rPr>
                <a:t>Points clés du projet ERP 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13449532" cy="147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Hammersmith One"/>
                </a:rPr>
                <a:t>Comprendre le Projet ERP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73585" y="1869144"/>
            <a:ext cx="12257435" cy="778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</a:pPr>
          </a:p>
          <a:p>
            <a:pPr marL="739450" indent="-369725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Clear Sans Bold"/>
              </a:rPr>
              <a:t>Objectifs</a:t>
            </a:r>
            <a:r>
              <a:rPr lang="en-US" sz="3424">
                <a:solidFill>
                  <a:srgbClr val="000000"/>
                </a:solidFill>
                <a:latin typeface="Clear Sans Semi-Bold"/>
              </a:rPr>
              <a:t> :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Améliorer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la visibilité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, la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coordination 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et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 l'efficacité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de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nos opérations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. 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Centraliser nos données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et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automatiser les processus.</a:t>
            </a:r>
          </a:p>
          <a:p>
            <a:pPr marL="739450" indent="-369725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Clear Sans Semi-Bold"/>
              </a:rPr>
              <a:t>Portée :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Ce système ERP touchera divers départements, y compris la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gestion des finances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, de la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chaîne d'approvisionnement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, des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ressources humaines.</a:t>
            </a:r>
          </a:p>
          <a:p>
            <a:pPr marL="739450" indent="-369725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Clear Sans Semi-Bold"/>
              </a:rPr>
              <a:t>Complexité :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La gestion des ressources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, à la fois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humaines et matérielles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, est essentielle pour garantir une exécution réussie.</a:t>
            </a:r>
          </a:p>
          <a:p>
            <a:pPr marL="739450" indent="-369725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Clear Sans Semi-Bold"/>
              </a:rPr>
              <a:t>Durée :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En raison de sa complexité, ce projet s'étalera sur </a:t>
            </a:r>
            <a:r>
              <a:rPr lang="en-US" sz="3424">
                <a:solidFill>
                  <a:srgbClr val="000000"/>
                </a:solidFill>
                <a:latin typeface="Clear Sans Bold"/>
              </a:rPr>
              <a:t>plusieurs mois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, voir des années. </a:t>
            </a:r>
          </a:p>
          <a:p>
            <a:pPr algn="ctr">
              <a:lnSpc>
                <a:spcPts val="479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16604" y="9831612"/>
            <a:ext cx="12971396" cy="958632"/>
          </a:xfrm>
          <a:custGeom>
            <a:avLst/>
            <a:gdLst/>
            <a:ahLst/>
            <a:cxnLst/>
            <a:rect r="r" b="b" t="t" l="l"/>
            <a:pathLst>
              <a:path h="958632" w="12971396">
                <a:moveTo>
                  <a:pt x="0" y="0"/>
                </a:moveTo>
                <a:lnTo>
                  <a:pt x="12971396" y="0"/>
                </a:lnTo>
                <a:lnTo>
                  <a:pt x="12971396" y="958632"/>
                </a:lnTo>
                <a:lnTo>
                  <a:pt x="0" y="95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316604" cy="10287000"/>
            <a:chOff x="0" y="0"/>
            <a:chExt cx="7088806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1286" t="0" r="11286" b="0"/>
            <a:stretch>
              <a:fillRect/>
            </a:stretch>
          </p:blipFill>
          <p:spPr>
            <a:xfrm flipH="false" flipV="false">
              <a:off x="0" y="0"/>
              <a:ext cx="7088806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510412" y="736600"/>
            <a:ext cx="1008714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Importance de la gestion des ressources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49785" y="1328691"/>
            <a:ext cx="12257435" cy="838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4"/>
              </a:lnSpc>
            </a:pPr>
          </a:p>
          <a:p>
            <a:pPr marL="739450" indent="-369725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Clear Sans Semi-Bold"/>
              </a:rPr>
              <a:t>Optimisation des coûts :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Une gestion efficace des ressources permet de minimiser les coûts tout en maximisant la valeur.</a:t>
            </a:r>
          </a:p>
          <a:p>
            <a:pPr marL="739450" indent="-369725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Clear Sans Semi-Bold"/>
              </a:rPr>
              <a:t>Allocation appropriée :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Il est essentiel d'allouer les ressources de manière judicieuse pour répondre aux besoins de chaque phase du projet.</a:t>
            </a:r>
          </a:p>
          <a:p>
            <a:pPr marL="739450" indent="-369725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Clear Sans Semi-Bold"/>
              </a:rPr>
              <a:t>Réduction des risques :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Une gestion appropriée des ressources réduit les risques de retards et de dépassement de budget.</a:t>
            </a:r>
          </a:p>
          <a:p>
            <a:pPr marL="739450" indent="-369725" lvl="1">
              <a:lnSpc>
                <a:spcPts val="4794"/>
              </a:lnSpc>
              <a:buFont typeface="Arial"/>
              <a:buChar char="•"/>
            </a:pPr>
            <a:r>
              <a:rPr lang="en-US" sz="3424">
                <a:solidFill>
                  <a:srgbClr val="000000"/>
                </a:solidFill>
                <a:latin typeface="Clear Sans Semi-Bold"/>
              </a:rPr>
              <a:t>Suivi et contrôle :</a:t>
            </a:r>
            <a:r>
              <a:rPr lang="en-US" sz="3424">
                <a:solidFill>
                  <a:srgbClr val="000000"/>
                </a:solidFill>
                <a:latin typeface="Clear Sans"/>
              </a:rPr>
              <a:t> Nous devons surveiller en permanence l'utilisation des ressources pour garantir la conformité avec les objectifs du projet.</a:t>
            </a:r>
          </a:p>
          <a:p>
            <a:pPr>
              <a:lnSpc>
                <a:spcPts val="479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14" t="0" r="1814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17369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848363"/>
            <a:ext cx="11344458" cy="2590274"/>
            <a:chOff x="0" y="0"/>
            <a:chExt cx="15125944" cy="34536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60390"/>
              <a:ext cx="15125944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Comprendre les Principes Fondamentaux de la Méthodologie en Cascade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000"/>
              <a:ext cx="15125944" cy="14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FONDAMENTAUX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DAFw751bLbw</dc:identifier>
  <dcterms:modified xsi:type="dcterms:W3CDTF">2011-08-01T06:04:30Z</dcterms:modified>
  <cp:revision>1</cp:revision>
  <dc:title>Organisation</dc:title>
</cp:coreProperties>
</file>